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1B78B-1C9B-45E6-9B86-7F15EFEAF3F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96355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C2C10-C5DA-4FFB-AF85-E80415A99237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23865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F3DE3-2D3F-4BCB-B3FB-18C7EE8AEFE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76312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00675-0173-4CEF-98B6-5CD3095A2E6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34124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9995A-5019-464B-86C3-078C6CC5CB7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4023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A5234-F722-4EF0-A836-4ED2490F90C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39037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5DA43-CDF8-4FF5-B9FD-75D80A8FBCB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0224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8D0FF-079D-481E-A690-E0C5A86EB7E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81280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4D702-BF14-4C9E-AD2F-D47D4CA9022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58411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13D55-5130-475D-9709-47C48FFBEBD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6762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2C342-4335-43CE-9AF7-C21618CE138C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19670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产品技术部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ACCE2-6D15-45E4-AC0E-472F3D5F1C16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60332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2863"/>
            <a:ext cx="3312584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Tx/>
              <a:buNone/>
              <a:defRPr sz="1400">
                <a:solidFill>
                  <a:srgbClr val="003399"/>
                </a:solidFill>
                <a:latin typeface="华文细黑" pitchFamily="2" charset="-122"/>
                <a:ea typeface="华文细黑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b="1"/>
              <a:t>产品技术部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400800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Tx/>
              <a:buNone/>
              <a:defRPr sz="1400" b="0">
                <a:solidFill>
                  <a:srgbClr val="003399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D91885-8ECC-49BE-A664-3B231105C95F}" type="slidenum">
              <a:rPr lang="zh-CN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r>
              <a:rPr lang="en-US" altLang="zh-CN" dirty="0"/>
              <a:t>/</a:t>
            </a:r>
            <a:fld id="{5E718F70-E32D-4718-8334-AEB3BC8A18F2}" type="slidenum">
              <a:rPr lang="en-US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zh-CN" dirty="0"/>
          </a:p>
        </p:txBody>
      </p:sp>
      <p:sp>
        <p:nvSpPr>
          <p:cNvPr id="1028" name="AutoShape 7"/>
          <p:cNvSpPr>
            <a:spLocks noChangeArrowheads="1"/>
          </p:cNvSpPr>
          <p:nvPr userDrawn="1"/>
        </p:nvSpPr>
        <p:spPr bwMode="auto">
          <a:xfrm>
            <a:off x="10238318" y="0"/>
            <a:ext cx="2897716" cy="541338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smtClean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2" name="AutoShape 8"/>
          <p:cNvSpPr>
            <a:spLocks noChangeArrowheads="1"/>
          </p:cNvSpPr>
          <p:nvPr userDrawn="1"/>
        </p:nvSpPr>
        <p:spPr bwMode="auto">
          <a:xfrm>
            <a:off x="0" y="1"/>
            <a:ext cx="11152717" cy="593725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0C2C84">
                  <a:alpha val="40999"/>
                </a:srgbClr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smtClean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</a:p>
        </p:txBody>
      </p:sp>
      <p:sp>
        <p:nvSpPr>
          <p:cNvPr id="1031" name="AutoShape 10"/>
          <p:cNvSpPr>
            <a:spLocks noChangeArrowheads="1"/>
          </p:cNvSpPr>
          <p:nvPr userDrawn="1"/>
        </p:nvSpPr>
        <p:spPr bwMode="auto">
          <a:xfrm rot="10800000">
            <a:off x="5782733" y="539750"/>
            <a:ext cx="6409267" cy="46038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0C2C84"/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10800000" wrap="none" anchor="ctr"/>
          <a:lstStyle>
            <a:lvl1pPr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zh-CN" sz="2400" smtClean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32" name="Rectangle 11"/>
          <p:cNvSpPr>
            <a:spLocks noChangeArrowheads="1"/>
          </p:cNvSpPr>
          <p:nvPr userDrawn="1"/>
        </p:nvSpPr>
        <p:spPr bwMode="auto">
          <a:xfrm flipV="1">
            <a:off x="0" y="6403975"/>
            <a:ext cx="12192000" cy="39688"/>
          </a:xfrm>
          <a:prstGeom prst="rect">
            <a:avLst/>
          </a:prstGeom>
          <a:solidFill>
            <a:srgbClr val="003399">
              <a:alpha val="74117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>
            <a:lvl1pPr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600" b="0" smtClean="0">
              <a:solidFill>
                <a:srgbClr val="000000"/>
              </a:solidFill>
            </a:endParaRPr>
          </a:p>
        </p:txBody>
      </p:sp>
      <p:sp>
        <p:nvSpPr>
          <p:cNvPr id="3" name="Text Box 25"/>
          <p:cNvSpPr txBox="1">
            <a:spLocks noChangeArrowheads="1"/>
          </p:cNvSpPr>
          <p:nvPr userDrawn="1"/>
        </p:nvSpPr>
        <p:spPr bwMode="auto">
          <a:xfrm>
            <a:off x="8113184" y="1589"/>
            <a:ext cx="4078816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har char="•"/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zh-CN" altLang="en-US" sz="1600" smtClean="0">
                <a:solidFill>
                  <a:srgbClr val="002060"/>
                </a:solidFill>
              </a:rPr>
              <a:t>郑州比克新能源汽车有限公司</a:t>
            </a:r>
            <a:endParaRPr lang="en-US" altLang="zh-CN" sz="1600" smtClean="0">
              <a:solidFill>
                <a:srgbClr val="002060"/>
              </a:solidFill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zh-CN" sz="900" smtClean="0">
                <a:solidFill>
                  <a:srgbClr val="002060"/>
                </a:solidFill>
              </a:rPr>
              <a:t>ZHENGZHOU BAK NEW ENERGY VEHICLE CO.LTD</a:t>
            </a:r>
          </a:p>
        </p:txBody>
      </p:sp>
    </p:spTree>
    <p:extLst>
      <p:ext uri="{BB962C8B-B14F-4D97-AF65-F5344CB8AC3E}">
        <p14:creationId xmlns:p14="http://schemas.microsoft.com/office/powerpoint/2010/main" val="163836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ak\Desktop\&#21160;&#21147;&#30005;&#27744;&#31995;&#32479;92A\92A\3D\3D_BEVA0-92000_1_B823-92A-00.CATProduct" TargetMode="External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image" Target="../media/image2.wmf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ak\Desktop\&#21160;&#21147;&#30005;&#27744;&#31995;&#32479;92A\92A\3D\3D_BEVA0-92000_1_B823-92A-00.CATProduct" TargetMode="External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1"/>
          <p:cNvSpPr>
            <a:spLocks noGrp="1"/>
          </p:cNvSpPr>
          <p:nvPr>
            <p:ph type="title"/>
          </p:nvPr>
        </p:nvSpPr>
        <p:spPr bwMode="auto">
          <a:xfrm>
            <a:off x="1524000" y="1"/>
            <a:ext cx="7113588" cy="620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zh-CN" altLang="en-US" sz="2800"/>
              <a:t>三、动力电池系统机械部分</a:t>
            </a:r>
          </a:p>
        </p:txBody>
      </p:sp>
      <p:sp>
        <p:nvSpPr>
          <p:cNvPr id="24579" name="内容占位符 2"/>
          <p:cNvSpPr>
            <a:spLocks noGrp="1"/>
          </p:cNvSpPr>
          <p:nvPr>
            <p:ph idx="1"/>
          </p:nvPr>
        </p:nvSpPr>
        <p:spPr bwMode="auto">
          <a:xfrm>
            <a:off x="1631951" y="620713"/>
            <a:ext cx="8931275" cy="57721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just">
              <a:buNone/>
              <a:defRPr/>
            </a:pPr>
            <a:r>
              <a:rPr lang="en-US" altLang="zh-CN" sz="1200" dirty="0">
                <a:latin typeface="+mn-ea"/>
              </a:rPr>
              <a:t>4</a:t>
            </a:r>
            <a:r>
              <a:rPr lang="zh-CN" altLang="en-US" sz="1200" dirty="0">
                <a:latin typeface="+mn-ea"/>
              </a:rPr>
              <a:t>、电池箱底同样采取高强钢制成，厚度达</a:t>
            </a:r>
            <a:r>
              <a:rPr lang="en-US" altLang="zh-CN" sz="1200" dirty="0">
                <a:latin typeface="+mn-ea"/>
              </a:rPr>
              <a:t>1.5mm</a:t>
            </a:r>
            <a:r>
              <a:rPr lang="zh-CN" altLang="en-US" sz="1200" dirty="0">
                <a:latin typeface="+mn-ea"/>
              </a:rPr>
              <a:t>，同样有加强筋，增加箱底的强度。外形尺寸</a:t>
            </a:r>
            <a:r>
              <a:rPr lang="en-US" altLang="zh-CN" sz="1200" dirty="0">
                <a:latin typeface="+mn-ea"/>
              </a:rPr>
              <a:t>2140mm×1020mm×86mm</a:t>
            </a:r>
            <a:r>
              <a:rPr lang="zh-CN" altLang="en-US" sz="1200" dirty="0">
                <a:latin typeface="+mn-ea"/>
              </a:rPr>
              <a:t>，更详细尺寸见</a:t>
            </a:r>
            <a:r>
              <a:rPr lang="en-US" altLang="zh-CN" sz="1200" dirty="0">
                <a:latin typeface="+mn-ea"/>
              </a:rPr>
              <a:t>3D</a:t>
            </a:r>
            <a:r>
              <a:rPr lang="zh-CN" altLang="en-US" sz="1200" dirty="0">
                <a:latin typeface="+mn-ea"/>
              </a:rPr>
              <a:t>数据，轮廓如下图所示：电池箱底内部焊接有电池固定支架用于固定电池模组，外部焊接支架用于固定电池箱到车身</a:t>
            </a:r>
            <a:r>
              <a:rPr lang="zh-CN" altLang="en-US" sz="1200" dirty="0" smtClean="0">
                <a:latin typeface="+mn-ea"/>
              </a:rPr>
              <a:t>。</a:t>
            </a:r>
            <a:endParaRPr lang="en-US" altLang="zh-CN" sz="1200" dirty="0" smtClean="0">
              <a:latin typeface="+mn-ea"/>
            </a:endParaRPr>
          </a:p>
          <a:p>
            <a:pPr marL="0" indent="0" algn="just">
              <a:buNone/>
              <a:defRPr/>
            </a:pPr>
            <a:r>
              <a:rPr lang="zh-CN" altLang="en-US" sz="1200" dirty="0" smtClean="0">
                <a:latin typeface="+mn-ea"/>
              </a:rPr>
              <a:t>精度要求</a:t>
            </a:r>
            <a:r>
              <a:rPr lang="en-US" altLang="zh-CN" sz="1200" dirty="0" smtClean="0">
                <a:latin typeface="+mn-ea"/>
              </a:rPr>
              <a:t>0.1-0.2mm</a:t>
            </a:r>
          </a:p>
          <a:p>
            <a:pPr marL="0" indent="0" algn="just">
              <a:buNone/>
              <a:defRPr/>
            </a:pPr>
            <a:endParaRPr lang="en-US" altLang="zh-CN" sz="1200" dirty="0">
              <a:latin typeface="+mn-ea"/>
            </a:endParaRPr>
          </a:p>
          <a:p>
            <a:pPr marL="0" indent="0">
              <a:buNone/>
              <a:defRPr/>
            </a:pPr>
            <a:endParaRPr lang="en-US" altLang="zh-CN" dirty="0" smtClean="0"/>
          </a:p>
          <a:p>
            <a:pPr marL="0" indent="0">
              <a:buNone/>
              <a:defRPr/>
            </a:pPr>
            <a:endParaRPr lang="en-US" altLang="zh-CN" dirty="0" smtClean="0"/>
          </a:p>
          <a:p>
            <a:pPr marL="0" indent="0">
              <a:buNone/>
              <a:defRPr/>
            </a:pPr>
            <a:endParaRPr lang="en-US" altLang="zh-CN" dirty="0" smtClean="0"/>
          </a:p>
          <a:p>
            <a:pPr marL="0" indent="0">
              <a:buNone/>
              <a:defRPr/>
            </a:pPr>
            <a:endParaRPr lang="en-US" altLang="zh-CN" dirty="0" smtClean="0"/>
          </a:p>
          <a:p>
            <a:pPr marL="0" indent="0">
              <a:buNone/>
              <a:defRPr/>
            </a:pPr>
            <a:endParaRPr lang="en-US" altLang="zh-CN" dirty="0" smtClean="0"/>
          </a:p>
        </p:txBody>
      </p:sp>
      <p:sp>
        <p:nvSpPr>
          <p:cNvPr id="24580" name="页脚占位符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solidFill>
                  <a:srgbClr val="003399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产品技术部</a:t>
            </a:r>
          </a:p>
        </p:txBody>
      </p:sp>
      <p:sp>
        <p:nvSpPr>
          <p:cNvPr id="24581" name="灯片编号占位符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99F4E7C2-5A35-4783-B39F-4304B50573DE}" type="slidenum">
              <a:rPr lang="zh-CN" altLang="zh-CN" sz="1400" b="0">
                <a:solidFill>
                  <a:srgbClr val="003399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pPr/>
              <a:t>1</a:t>
            </a:fld>
            <a:endParaRPr lang="zh-CN" altLang="zh-CN" sz="1400" b="0">
              <a:solidFill>
                <a:srgbClr val="003399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582" name="文本框 3"/>
          <p:cNvSpPr txBox="1">
            <a:spLocks noChangeArrowheads="1"/>
          </p:cNvSpPr>
          <p:nvPr/>
        </p:nvSpPr>
        <p:spPr bwMode="auto">
          <a:xfrm>
            <a:off x="2960689" y="3197226"/>
            <a:ext cx="19446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b="0"/>
              <a:t>电池箱底俯视图</a:t>
            </a:r>
          </a:p>
        </p:txBody>
      </p:sp>
      <p:sp>
        <p:nvSpPr>
          <p:cNvPr id="24583" name="文本框 8"/>
          <p:cNvSpPr txBox="1">
            <a:spLocks noChangeArrowheads="1"/>
          </p:cNvSpPr>
          <p:nvPr/>
        </p:nvSpPr>
        <p:spPr bwMode="auto">
          <a:xfrm>
            <a:off x="7383464" y="3197226"/>
            <a:ext cx="1893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b="0"/>
              <a:t>电池箱底顶视图</a:t>
            </a:r>
          </a:p>
        </p:txBody>
      </p:sp>
      <p:sp>
        <p:nvSpPr>
          <p:cNvPr id="24584" name="文本框 13"/>
          <p:cNvSpPr txBox="1">
            <a:spLocks noChangeArrowheads="1"/>
          </p:cNvSpPr>
          <p:nvPr/>
        </p:nvSpPr>
        <p:spPr bwMode="auto">
          <a:xfrm>
            <a:off x="2960689" y="4318001"/>
            <a:ext cx="19446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b="0"/>
              <a:t>电池箱底斜视图</a:t>
            </a:r>
          </a:p>
        </p:txBody>
      </p:sp>
      <p:sp>
        <p:nvSpPr>
          <p:cNvPr id="24585" name="文本框 14"/>
          <p:cNvSpPr txBox="1">
            <a:spLocks noChangeArrowheads="1"/>
          </p:cNvSpPr>
          <p:nvPr/>
        </p:nvSpPr>
        <p:spPr bwMode="auto">
          <a:xfrm>
            <a:off x="7369175" y="4302126"/>
            <a:ext cx="18938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b="0"/>
              <a:t>电池箱底侧视图</a:t>
            </a:r>
          </a:p>
        </p:txBody>
      </p:sp>
      <p:graphicFrame>
        <p:nvGraphicFramePr>
          <p:cNvPr id="24586" name="对象 2"/>
          <p:cNvGraphicFramePr>
            <a:graphicFrameLocks noChangeAspect="1"/>
          </p:cNvGraphicFramePr>
          <p:nvPr/>
        </p:nvGraphicFramePr>
        <p:xfrm>
          <a:off x="6161088" y="1247776"/>
          <a:ext cx="4310062" cy="187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产品" r:id="rId3" imgW="4424400" imgH="2365200" progId="CATIA.Product">
                  <p:link updateAutomatic="1"/>
                </p:oleObj>
              </mc:Choice>
              <mc:Fallback>
                <p:oleObj name="产品" r:id="rId3" imgW="4424400" imgH="2365200" progId="CATIA.Product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1088" y="1247776"/>
                        <a:ext cx="4310062" cy="1871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7" name="对象 9"/>
          <p:cNvGraphicFramePr>
            <a:graphicFrameLocks noChangeAspect="1"/>
          </p:cNvGraphicFramePr>
          <p:nvPr/>
        </p:nvGraphicFramePr>
        <p:xfrm>
          <a:off x="1724026" y="1250951"/>
          <a:ext cx="4316413" cy="186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name="产品" r:id="rId3" imgW="4424400" imgH="2365200" progId="CATIA.Product">
                  <p:link updateAutomatic="1"/>
                </p:oleObj>
              </mc:Choice>
              <mc:Fallback>
                <p:oleObj name="产品" r:id="rId3" imgW="4424400" imgH="2365200" progId="CATIA.Product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4026" y="1250951"/>
                        <a:ext cx="4316413" cy="1865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8" name="对象 10"/>
          <p:cNvGraphicFramePr>
            <a:graphicFrameLocks noChangeAspect="1"/>
          </p:cNvGraphicFramePr>
          <p:nvPr/>
        </p:nvGraphicFramePr>
        <p:xfrm>
          <a:off x="1733550" y="3524250"/>
          <a:ext cx="4306888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产品" r:id="rId3" imgW="4194000" imgH="745200" progId="CATIA.Product">
                  <p:link updateAutomatic="1"/>
                </p:oleObj>
              </mc:Choice>
              <mc:Fallback>
                <p:oleObj name="产品" r:id="rId3" imgW="4194000" imgH="745200" progId="CATIA.Product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3550" y="3524250"/>
                        <a:ext cx="4306888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9" name="对象 11"/>
          <p:cNvGraphicFramePr>
            <a:graphicFrameLocks noChangeAspect="1"/>
          </p:cNvGraphicFramePr>
          <p:nvPr/>
        </p:nvGraphicFramePr>
        <p:xfrm>
          <a:off x="6170613" y="3527425"/>
          <a:ext cx="4322762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7" name="产品" r:id="rId3" imgW="4446000" imgH="550800" progId="CATIA.Product">
                  <p:link updateAutomatic="1"/>
                </p:oleObj>
              </mc:Choice>
              <mc:Fallback>
                <p:oleObj name="产品" r:id="rId3" imgW="4446000" imgH="550800" progId="CATIA.Product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0613" y="3527425"/>
                        <a:ext cx="4322762" cy="70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776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标题 1"/>
          <p:cNvSpPr>
            <a:spLocks noGrp="1"/>
          </p:cNvSpPr>
          <p:nvPr>
            <p:ph type="title"/>
          </p:nvPr>
        </p:nvSpPr>
        <p:spPr bwMode="auto">
          <a:xfrm>
            <a:off x="1524000" y="1"/>
            <a:ext cx="7113588" cy="620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zh-CN" altLang="en-US" sz="2800"/>
              <a:t>三、动力电池系统机械部分</a:t>
            </a:r>
          </a:p>
        </p:txBody>
      </p:sp>
      <p:sp>
        <p:nvSpPr>
          <p:cNvPr id="23555" name="内容占位符 2"/>
          <p:cNvSpPr>
            <a:spLocks noGrp="1"/>
          </p:cNvSpPr>
          <p:nvPr>
            <p:ph idx="1"/>
          </p:nvPr>
        </p:nvSpPr>
        <p:spPr bwMode="auto">
          <a:xfrm>
            <a:off x="1631950" y="620713"/>
            <a:ext cx="8928100" cy="577215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just">
              <a:buNone/>
              <a:defRPr/>
            </a:pPr>
            <a:r>
              <a:rPr lang="en-US" altLang="zh-CN" sz="1200" dirty="0">
                <a:latin typeface="+mn-ea"/>
              </a:rPr>
              <a:t>3</a:t>
            </a:r>
            <a:r>
              <a:rPr lang="zh-CN" altLang="en-US" sz="1200" dirty="0">
                <a:latin typeface="+mn-ea"/>
              </a:rPr>
              <a:t>、电池箱盖采取高强钢制成，厚度达</a:t>
            </a:r>
            <a:r>
              <a:rPr lang="en-US" altLang="zh-CN" sz="1200" dirty="0">
                <a:latin typeface="+mn-ea"/>
              </a:rPr>
              <a:t>1.5mm</a:t>
            </a:r>
            <a:r>
              <a:rPr lang="zh-CN" altLang="en-US" sz="1200" dirty="0">
                <a:latin typeface="+mn-ea"/>
              </a:rPr>
              <a:t>，在壳体有加强筋，增加箱盖的强度。外形尺寸</a:t>
            </a:r>
            <a:r>
              <a:rPr lang="en-US" altLang="zh-CN" sz="1200" dirty="0">
                <a:latin typeface="+mn-ea"/>
              </a:rPr>
              <a:t>2140mm×1020mm×136.5mm</a:t>
            </a:r>
            <a:r>
              <a:rPr lang="zh-CN" altLang="en-US" sz="1200" dirty="0">
                <a:latin typeface="+mn-ea"/>
              </a:rPr>
              <a:t>，更详细内容见</a:t>
            </a:r>
            <a:r>
              <a:rPr lang="en-US" altLang="zh-CN" sz="1200" dirty="0">
                <a:latin typeface="+mn-ea"/>
              </a:rPr>
              <a:t>3D</a:t>
            </a:r>
            <a:r>
              <a:rPr lang="zh-CN" altLang="en-US" sz="1200" dirty="0">
                <a:latin typeface="+mn-ea"/>
              </a:rPr>
              <a:t>数据，由图看到电池箱盖后面凸起，是根据整车质量分布进行设计的</a:t>
            </a:r>
            <a:r>
              <a:rPr lang="zh-CN" altLang="en-US" sz="1200" dirty="0">
                <a:latin typeface="+mn-ea"/>
              </a:rPr>
              <a:t>。精度要求</a:t>
            </a:r>
            <a:r>
              <a:rPr lang="en-US" altLang="zh-CN" sz="1200" dirty="0">
                <a:latin typeface="+mn-ea"/>
              </a:rPr>
              <a:t>0.1-0.2mm</a:t>
            </a:r>
          </a:p>
          <a:p>
            <a:pPr marL="0" indent="0" algn="just">
              <a:buNone/>
              <a:defRPr/>
            </a:pPr>
            <a:r>
              <a:rPr lang="zh-CN" altLang="en-US" sz="1200" dirty="0" smtClean="0">
                <a:latin typeface="+mn-ea"/>
              </a:rPr>
              <a:t>轮廓</a:t>
            </a:r>
            <a:r>
              <a:rPr lang="zh-CN" altLang="en-US" sz="1200" dirty="0">
                <a:latin typeface="+mn-ea"/>
              </a:rPr>
              <a:t>如下图所示：</a:t>
            </a:r>
            <a:endParaRPr lang="en-US" altLang="zh-CN" sz="1200" dirty="0">
              <a:latin typeface="+mn-ea"/>
            </a:endParaRPr>
          </a:p>
          <a:p>
            <a:pPr marL="0" indent="0">
              <a:buNone/>
              <a:defRPr/>
            </a:pPr>
            <a:endParaRPr lang="en-US" altLang="zh-CN" dirty="0" smtClean="0">
              <a:latin typeface="+mn-ea"/>
            </a:endParaRPr>
          </a:p>
          <a:p>
            <a:pPr marL="0" indent="0">
              <a:buNone/>
              <a:defRPr/>
            </a:pPr>
            <a:endParaRPr lang="en-US" altLang="zh-CN" dirty="0" smtClean="0">
              <a:latin typeface="+mn-ea"/>
            </a:endParaRPr>
          </a:p>
          <a:p>
            <a:pPr marL="0" indent="0">
              <a:buNone/>
              <a:defRPr/>
            </a:pPr>
            <a:endParaRPr lang="en-US" altLang="zh-CN" dirty="0" smtClean="0">
              <a:latin typeface="+mn-ea"/>
            </a:endParaRPr>
          </a:p>
          <a:p>
            <a:pPr marL="0" indent="0">
              <a:buNone/>
              <a:defRPr/>
            </a:pPr>
            <a:endParaRPr lang="en-US" altLang="zh-CN" dirty="0" smtClean="0">
              <a:latin typeface="+mn-ea"/>
            </a:endParaRPr>
          </a:p>
          <a:p>
            <a:pPr marL="0" indent="0">
              <a:buNone/>
              <a:defRPr/>
            </a:pPr>
            <a:endParaRPr lang="en-US" altLang="zh-CN" dirty="0" smtClean="0">
              <a:latin typeface="+mn-ea"/>
            </a:endParaRPr>
          </a:p>
          <a:p>
            <a:pPr marL="0" indent="0">
              <a:buNone/>
              <a:defRPr/>
            </a:pPr>
            <a:endParaRPr lang="en-US" altLang="zh-CN" dirty="0" smtClean="0">
              <a:latin typeface="+mn-ea"/>
            </a:endParaRPr>
          </a:p>
        </p:txBody>
      </p:sp>
      <p:sp>
        <p:nvSpPr>
          <p:cNvPr id="23556" name="页脚占位符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>
                <a:solidFill>
                  <a:srgbClr val="003399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产品技术部</a:t>
            </a:r>
          </a:p>
        </p:txBody>
      </p:sp>
      <p:sp>
        <p:nvSpPr>
          <p:cNvPr id="23557" name="灯片编号占位符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646C67E-9274-40D9-8379-DA1A1F46CD5E}" type="slidenum">
              <a:rPr lang="zh-CN" altLang="zh-CN" sz="1400" b="0">
                <a:solidFill>
                  <a:srgbClr val="003399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pPr/>
              <a:t>2</a:t>
            </a:fld>
            <a:endParaRPr lang="zh-CN" altLang="zh-CN" sz="1400" b="0">
              <a:solidFill>
                <a:srgbClr val="003399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558" name="文本框 3"/>
          <p:cNvSpPr txBox="1">
            <a:spLocks noChangeArrowheads="1"/>
          </p:cNvSpPr>
          <p:nvPr/>
        </p:nvSpPr>
        <p:spPr bwMode="auto">
          <a:xfrm>
            <a:off x="3140076" y="3586164"/>
            <a:ext cx="13303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0">
                <a:solidFill>
                  <a:srgbClr val="000000"/>
                </a:solidFill>
              </a:rPr>
              <a:t>电池箱盖俯视图</a:t>
            </a:r>
          </a:p>
        </p:txBody>
      </p:sp>
      <p:sp>
        <p:nvSpPr>
          <p:cNvPr id="23559" name="文本框 8"/>
          <p:cNvSpPr txBox="1">
            <a:spLocks noChangeArrowheads="1"/>
          </p:cNvSpPr>
          <p:nvPr/>
        </p:nvSpPr>
        <p:spPr bwMode="auto">
          <a:xfrm>
            <a:off x="7308850" y="3586164"/>
            <a:ext cx="18938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0">
                <a:solidFill>
                  <a:srgbClr val="000000"/>
                </a:solidFill>
              </a:rPr>
              <a:t>电池箱盖顶视图</a:t>
            </a:r>
          </a:p>
        </p:txBody>
      </p:sp>
      <p:graphicFrame>
        <p:nvGraphicFramePr>
          <p:cNvPr id="23560" name="对象 4"/>
          <p:cNvGraphicFramePr>
            <a:graphicFrameLocks noChangeAspect="1"/>
          </p:cNvGraphicFramePr>
          <p:nvPr/>
        </p:nvGraphicFramePr>
        <p:xfrm>
          <a:off x="6146800" y="1685926"/>
          <a:ext cx="4097338" cy="182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产品" r:id="rId3" imgW="4096800" imgH="2080800" progId="CATIA.Product">
                  <p:link updateAutomatic="1"/>
                </p:oleObj>
              </mc:Choice>
              <mc:Fallback>
                <p:oleObj name="产品" r:id="rId3" imgW="4096800" imgH="2080800" progId="CATIA.Product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6800" y="1685926"/>
                        <a:ext cx="4097338" cy="1820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1" name="对象 5"/>
          <p:cNvGraphicFramePr>
            <a:graphicFrameLocks noChangeAspect="1"/>
          </p:cNvGraphicFramePr>
          <p:nvPr/>
        </p:nvGraphicFramePr>
        <p:xfrm>
          <a:off x="1927225" y="1673225"/>
          <a:ext cx="4097338" cy="183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name="产品" r:id="rId3" imgW="4096800" imgH="2080800" progId="CATIA.Product">
                  <p:link updateAutomatic="1"/>
                </p:oleObj>
              </mc:Choice>
              <mc:Fallback>
                <p:oleObj name="产品" r:id="rId3" imgW="4096800" imgH="2080800" progId="CATIA.Product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7225" y="1673225"/>
                        <a:ext cx="4097338" cy="1830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2" name="对象 6"/>
          <p:cNvGraphicFramePr>
            <a:graphicFrameLocks noChangeAspect="1"/>
          </p:cNvGraphicFramePr>
          <p:nvPr/>
        </p:nvGraphicFramePr>
        <p:xfrm>
          <a:off x="6146800" y="4219576"/>
          <a:ext cx="4097338" cy="695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0" name="产品" r:id="rId3" imgW="4096800" imgH="694800" progId="CATIA.Product">
                  <p:link updateAutomatic="1"/>
                </p:oleObj>
              </mc:Choice>
              <mc:Fallback>
                <p:oleObj name="产品" r:id="rId3" imgW="4096800" imgH="694800" progId="CATIA.Product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46800" y="4219576"/>
                        <a:ext cx="4097338" cy="695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3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4693710"/>
              </p:ext>
            </p:extLst>
          </p:nvPr>
        </p:nvGraphicFramePr>
        <p:xfrm>
          <a:off x="1884363" y="4198940"/>
          <a:ext cx="4054510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产品" r:id="rId3" imgW="2761200" imgH="486000" progId="CATIA.Product">
                  <p:link updateAutomatic="1"/>
                </p:oleObj>
              </mc:Choice>
              <mc:Fallback>
                <p:oleObj name="产品" r:id="rId3" imgW="2761200" imgH="486000" progId="CATIA.Product">
                  <p:link updateAutomatic="1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4363" y="4198940"/>
                        <a:ext cx="4054510" cy="715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4" name="文本框 13"/>
          <p:cNvSpPr txBox="1">
            <a:spLocks noChangeArrowheads="1"/>
          </p:cNvSpPr>
          <p:nvPr/>
        </p:nvSpPr>
        <p:spPr bwMode="auto">
          <a:xfrm>
            <a:off x="3140075" y="5040314"/>
            <a:ext cx="1943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0">
                <a:solidFill>
                  <a:srgbClr val="000000"/>
                </a:solidFill>
              </a:rPr>
              <a:t>电池箱盖斜视图</a:t>
            </a:r>
          </a:p>
        </p:txBody>
      </p:sp>
      <p:sp>
        <p:nvSpPr>
          <p:cNvPr id="23565" name="文本框 14"/>
          <p:cNvSpPr txBox="1">
            <a:spLocks noChangeArrowheads="1"/>
          </p:cNvSpPr>
          <p:nvPr/>
        </p:nvSpPr>
        <p:spPr bwMode="auto">
          <a:xfrm>
            <a:off x="7312025" y="5040314"/>
            <a:ext cx="18938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200" b="0">
                <a:solidFill>
                  <a:srgbClr val="000000"/>
                </a:solidFill>
              </a:rPr>
              <a:t>电池箱盖侧视图</a:t>
            </a:r>
          </a:p>
        </p:txBody>
      </p:sp>
    </p:spTree>
    <p:extLst>
      <p:ext uri="{BB962C8B-B14F-4D97-AF65-F5344CB8AC3E}">
        <p14:creationId xmlns:p14="http://schemas.microsoft.com/office/powerpoint/2010/main" val="136994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rgbClr val="808080">
              <a:alpha val="80000"/>
            </a:srgbClr>
          </a:outerShdw>
        </a:effectLst>
      </a:spPr>
      <a:bodyPr vert="horz" wrap="square" lIns="18000" tIns="10800" rIns="18000" bIns="10800" numCol="1" rtlCol="0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spDef>
    <a:lnDef>
      <a:spPr bwMode="auto">
        <a:solidFill>
          <a:srgbClr val="FFFFFF"/>
        </a:solidFill>
        <a:ln w="25400" cap="flat" cmpd="sng" algn="ctr">
          <a:solidFill>
            <a:srgbClr val="FF0000"/>
          </a:solidFill>
          <a:prstDash val="solid"/>
          <a:round/>
          <a:headEnd type="none" w="med" len="med"/>
          <a:tailEnd type="none"/>
        </a:ln>
        <a:effectLst/>
      </a:spPr>
      <a:bodyPr/>
      <a:lstStyle/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179</Words>
  <Application>Microsoft Office PowerPoint</Application>
  <PresentationFormat>宽屏</PresentationFormat>
  <Paragraphs>26</Paragraphs>
  <Slides>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链接</vt:lpstr>
      </vt:variant>
      <vt:variant>
        <vt:i4>8</vt:i4>
      </vt:variant>
      <vt:variant>
        <vt:lpstr>幻灯片标题</vt:lpstr>
      </vt:variant>
      <vt:variant>
        <vt:i4>2</vt:i4>
      </vt:variant>
    </vt:vector>
  </HeadingPairs>
  <TitlesOfParts>
    <vt:vector size="16" baseType="lpstr">
      <vt:lpstr>黑体</vt:lpstr>
      <vt:lpstr>华文细黑</vt:lpstr>
      <vt:lpstr>宋体</vt:lpstr>
      <vt:lpstr>Arial</vt:lpstr>
      <vt:lpstr>Times New Roman</vt:lpstr>
      <vt:lpstr>默认设计模板</vt:lpstr>
      <vt:lpstr>C:\Users\Bak\Desktop\动力电池系统92A\92A\3D\3D_BEVA0-92000_1_B823-92A-00.CATProduct</vt:lpstr>
      <vt:lpstr>C:\Users\Bak\Desktop\动力电池系统92A\92A\3D\3D_BEVA0-92000_1_B823-92A-00.CATProduct</vt:lpstr>
      <vt:lpstr>C:\Users\Bak\Desktop\动力电池系统92A\92A\3D\3D_BEVA0-92000_1_B823-92A-00.CATProduct</vt:lpstr>
      <vt:lpstr>C:\Users\Bak\Desktop\动力电池系统92A\92A\3D\3D_BEVA0-92000_1_B823-92A-00.CATProduct</vt:lpstr>
      <vt:lpstr>C:\Users\Bak\Desktop\动力电池系统92A\92A\3D\3D_BEVA0-92000_1_B823-92A-00.CATProduct</vt:lpstr>
      <vt:lpstr>C:\Users\Bak\Desktop\动力电池系统92A\92A\3D\3D_BEVA0-92000_1_B823-92A-00.CATProduct</vt:lpstr>
      <vt:lpstr>C:\Users\Bak\Desktop\动力电池系统92A\92A\3D\3D_BEVA0-92000_1_B823-92A-00.CATProduct</vt:lpstr>
      <vt:lpstr>C:\Users\Bak\Desktop\动力电池系统92A\92A\3D\3D_BEVA0-92000_1_B823-92A-00.CATProduct</vt:lpstr>
      <vt:lpstr>三、动力电池系统机械部分</vt:lpstr>
      <vt:lpstr>三、动力电池系统机械部分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Bak</dc:creator>
  <cp:lastModifiedBy>刮微风</cp:lastModifiedBy>
  <cp:revision>4</cp:revision>
  <dcterms:created xsi:type="dcterms:W3CDTF">2015-04-07T05:49:44Z</dcterms:created>
  <dcterms:modified xsi:type="dcterms:W3CDTF">2015-04-07T06:13:35Z</dcterms:modified>
</cp:coreProperties>
</file>